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67" r:id="rId2"/>
    <p:sldId id="277" r:id="rId3"/>
    <p:sldId id="280" r:id="rId4"/>
    <p:sldId id="284" r:id="rId5"/>
    <p:sldId id="283" r:id="rId6"/>
    <p:sldId id="281" r:id="rId7"/>
    <p:sldId id="282" r:id="rId8"/>
    <p:sldId id="285" r:id="rId9"/>
    <p:sldId id="279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8" d="100"/>
          <a:sy n="98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3620CE3B-7D3C-4B99-AC01-5180377426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2258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B599-48D7-4402-BA57-6D97BF8D3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05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B599-48D7-4402-BA57-6D97BF8D3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0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B599-48D7-4402-BA57-6D97BF8D3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6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B599-48D7-4402-BA57-6D97BF8D3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77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B599-48D7-4402-BA57-6D97BF8D3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9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B599-48D7-4402-BA57-6D97BF8D3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4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B9BAD-EAD0-497F-A259-E869C74D36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23013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AD813-6C0F-4A73-8BD9-240708D073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3755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BFE2-4F92-4843-9AF8-E2CE10631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977851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3DBC-DBD9-4E68-AF2E-A9379E525A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7140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6FFF8-B193-4934-BAAB-233379985C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4639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B599-48D7-4402-BA57-6D97BF8D3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56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F2F7C-FF73-4D67-AB7A-F3AB6FF39C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7405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32D86-96B4-4523-835A-B88B443C5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3110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5884-C37B-4B74-9D35-61B168D597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21817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9048C-9E75-4058-B55B-22D243E33E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0375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B599-48D7-4402-BA57-6D97BF8D3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6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3FDB599-48D7-4402-BA57-6D97BF8D35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0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</p:sldLayoutIdLst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152400" y="228600"/>
            <a:ext cx="8458200" cy="4953000"/>
          </a:xfrm>
        </p:spPr>
        <p:txBody>
          <a:bodyPr rtlCol="0">
            <a:normAutofit/>
          </a:bodyPr>
          <a:lstStyle/>
          <a:p>
            <a:pPr marL="457200" lvl="1" indent="0" fontAlgn="auto">
              <a:buFont typeface="Wingdings 3" panose="05040102010807070707" pitchFamily="18" charset="2"/>
              <a:buNone/>
              <a:defRPr/>
            </a:pPr>
            <a:endParaRPr lang="en-US" altLang="en-US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fontAlgn="auto">
              <a:buFont typeface="Wingdings 3" panose="05040102010807070707" pitchFamily="18" charset="2"/>
              <a:buNone/>
              <a:defRPr/>
            </a:pPr>
            <a:endParaRPr lang="en-US" altLang="en-US" sz="2200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fontAlgn="auto">
              <a:buFont typeface="Wingdings 3" panose="05040102010807070707" pitchFamily="18" charset="2"/>
              <a:buNone/>
              <a:defRPr/>
            </a:pPr>
            <a:endParaRPr lang="en-US" altLang="en-US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1" indent="0" algn="ctr" fontAlgn="auto">
              <a:buFont typeface="Wingdings 3" panose="05040102010807070707" pitchFamily="18" charset="2"/>
              <a:buNone/>
              <a:defRPr/>
            </a:pPr>
            <a:r>
              <a:rPr lang="en-US" altLang="en-US" sz="2200" b="1" dirty="0" smtClean="0">
                <a:solidFill>
                  <a:schemeClr val="tx1"/>
                </a:solidFill>
              </a:rPr>
              <a:t>Dialogues I, II &amp; III</a:t>
            </a:r>
          </a:p>
          <a:p>
            <a:pPr marL="457200" lvl="1" indent="0" algn="ctr" fontAlgn="auto">
              <a:buFont typeface="Wingdings 3" panose="05040102010807070707" pitchFamily="18" charset="2"/>
              <a:buNone/>
              <a:defRPr/>
            </a:pPr>
            <a:r>
              <a:rPr lang="en-US" altLang="en-US" sz="2200" b="1" dirty="0" smtClean="0">
                <a:solidFill>
                  <a:schemeClr val="tx1"/>
                </a:solidFill>
              </a:rPr>
              <a:t>Some of Berkeley’s Specific Deflationary Proofs against</a:t>
            </a:r>
          </a:p>
          <a:p>
            <a:pPr marL="457200" lvl="1" indent="0" algn="ctr" fontAlgn="auto">
              <a:buFont typeface="Wingdings 3" panose="05040102010807070707" pitchFamily="18" charset="2"/>
              <a:buNone/>
              <a:defRPr/>
            </a:pPr>
            <a:r>
              <a:rPr lang="en-US" altLang="en-US" sz="2200" b="1" dirty="0" smtClean="0">
                <a:solidFill>
                  <a:schemeClr val="tx1"/>
                </a:solidFill>
              </a:rPr>
              <a:t>Common Sense Beliefs</a:t>
            </a:r>
            <a:endParaRPr lang="en-US" altLang="en-US" sz="2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5240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Remaining Problems for </a:t>
            </a:r>
            <a:r>
              <a:rPr lang="en-US" altLang="en-US" sz="3200" b="1" u="sng" dirty="0" err="1" smtClean="0">
                <a:solidFill>
                  <a:schemeClr val="tx1"/>
                </a:solidFill>
              </a:rPr>
              <a:t>Esse</a:t>
            </a:r>
            <a:r>
              <a:rPr lang="en-US" altLang="en-US" sz="3200" b="1" u="sng" dirty="0" smtClean="0">
                <a:solidFill>
                  <a:schemeClr val="tx1"/>
                </a:solidFill>
              </a:rPr>
              <a:t> is </a:t>
            </a:r>
            <a:r>
              <a:rPr lang="en-US" altLang="en-US" sz="3200" b="1" u="sng" dirty="0" err="1" smtClean="0">
                <a:solidFill>
                  <a:schemeClr val="tx1"/>
                </a:solidFill>
              </a:rPr>
              <a:t>Percipi</a:t>
            </a:r>
            <a:r>
              <a:rPr lang="en-US" altLang="en-US" sz="3200" b="1" u="sng" dirty="0" smtClean="0">
                <a:solidFill>
                  <a:schemeClr val="tx1"/>
                </a:solidFill>
              </a:rPr>
              <a:t/>
            </a:r>
            <a:br>
              <a:rPr lang="en-US" altLang="en-US" sz="3200" b="1" u="sng" dirty="0" smtClean="0">
                <a:solidFill>
                  <a:schemeClr val="tx1"/>
                </a:solidFill>
              </a:rPr>
            </a:br>
            <a:r>
              <a:rPr lang="en-US" altLang="en-US" sz="3200" b="1" u="sng" dirty="0" smtClean="0">
                <a:solidFill>
                  <a:schemeClr val="tx1"/>
                </a:solidFill>
              </a:rPr>
              <a:t>(cont’d)</a:t>
            </a:r>
            <a:endParaRPr lang="en-US" alt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Aren’t my day dreams, then, as real as my sense perceptions? </a:t>
            </a:r>
            <a:r>
              <a:rPr lang="en-US" dirty="0" smtClean="0"/>
              <a:t>(Reply Dia. III #23)</a:t>
            </a: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How </a:t>
            </a:r>
            <a:r>
              <a:rPr lang="en-US" dirty="0"/>
              <a:t>can we be sure you and I see the </a:t>
            </a:r>
            <a:r>
              <a:rPr lang="en-US" u="sng" dirty="0"/>
              <a:t>same thing</a:t>
            </a:r>
            <a:r>
              <a:rPr lang="en-US" dirty="0"/>
              <a:t> ever? </a:t>
            </a:r>
            <a:r>
              <a:rPr lang="en-US" dirty="0" smtClean="0"/>
              <a:t>(Dia. III #54 [</a:t>
            </a:r>
            <a:r>
              <a:rPr lang="en-US" dirty="0" err="1" smtClean="0"/>
              <a:t>Hylas</a:t>
            </a:r>
            <a:r>
              <a:rPr lang="en-US" dirty="0" smtClean="0"/>
              <a:t>]; Reply: #55 [</a:t>
            </a:r>
            <a:r>
              <a:rPr lang="en-US" dirty="0" err="1" smtClean="0"/>
              <a:t>Philonous</a:t>
            </a:r>
            <a:r>
              <a:rPr lang="en-US" dirty="0" smtClean="0"/>
              <a:t>])</a:t>
            </a: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If </a:t>
            </a:r>
            <a:r>
              <a:rPr lang="en-US" dirty="0"/>
              <a:t>god always perceives everything, and is eternal, how could there have been a creation event (shouldn't everything have </a:t>
            </a:r>
            <a:r>
              <a:rPr lang="en-US" u="sng" dirty="0"/>
              <a:t>always</a:t>
            </a:r>
            <a:r>
              <a:rPr lang="en-US" dirty="0"/>
              <a:t> </a:t>
            </a:r>
            <a:r>
              <a:rPr lang="en-US" u="sng" dirty="0"/>
              <a:t>existed</a:t>
            </a:r>
            <a:r>
              <a:rPr lang="en-US" u="sng" dirty="0" smtClean="0"/>
              <a:t>?</a:t>
            </a:r>
            <a:r>
              <a:rPr lang="en-US" dirty="0" smtClean="0"/>
              <a:t>) (Dia. III #72 [</a:t>
            </a:r>
            <a:r>
              <a:rPr lang="en-US" dirty="0" err="1" smtClean="0"/>
              <a:t>Hylas</a:t>
            </a:r>
            <a:r>
              <a:rPr lang="en-US" dirty="0" smtClean="0"/>
              <a:t>]; Reply: Dia. III #73 [</a:t>
            </a:r>
            <a:r>
              <a:rPr lang="en-US" dirty="0" err="1" smtClean="0"/>
              <a:t>Philonous</a:t>
            </a:r>
            <a:r>
              <a:rPr lang="en-US" dirty="0" smtClean="0"/>
              <a:t>: God gave finite minds </a:t>
            </a:r>
            <a:r>
              <a:rPr lang="en-US" i="1" dirty="0" smtClean="0"/>
              <a:t>access</a:t>
            </a:r>
            <a:r>
              <a:rPr lang="en-US" dirty="0" smtClean="0"/>
              <a:t> to what exists and that is how the creation event, from the perspective of finite minds, was/is possible])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34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5240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Final Thoughts on</a:t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r>
              <a:rPr lang="en-US" altLang="en-US" sz="3200" b="1" dirty="0" err="1" smtClean="0">
                <a:solidFill>
                  <a:schemeClr val="tx1"/>
                </a:solidFill>
              </a:rPr>
              <a:t>Berkeleyan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Subjective Idealism (SI)</a:t>
            </a:r>
            <a:endParaRPr lang="en-US" alt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Objection: If SI is true, then the world </a:t>
            </a:r>
            <a:r>
              <a:rPr lang="en-US" i="1" dirty="0" smtClean="0"/>
              <a:t>is populated with ideas </a:t>
            </a:r>
            <a:r>
              <a:rPr lang="en-US" i="1" u="sng" dirty="0" smtClean="0"/>
              <a:t>alone</a:t>
            </a:r>
            <a:r>
              <a:rPr lang="en-US" u="sng" dirty="0" smtClean="0"/>
              <a:t>, </a:t>
            </a:r>
            <a:r>
              <a:rPr lang="en-US" dirty="0" smtClean="0"/>
              <a:t>and this means </a:t>
            </a:r>
            <a:r>
              <a:rPr lang="en-US" smtClean="0"/>
              <a:t>there is </a:t>
            </a:r>
            <a:r>
              <a:rPr lang="en-US" dirty="0" smtClean="0"/>
              <a:t>nothing </a:t>
            </a:r>
            <a:r>
              <a:rPr lang="en-US" i="1" dirty="0" smtClean="0"/>
              <a:t>objective </a:t>
            </a:r>
            <a:r>
              <a:rPr lang="en-US" dirty="0" smtClean="0"/>
              <a:t>in the world.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Reply from BB: Your conception of ‘objectivity’ presupposes mind-independence as an essential property of a world that exists </a:t>
            </a:r>
            <a:r>
              <a:rPr lang="en-US" i="1" dirty="0" smtClean="0"/>
              <a:t>objectively, </a:t>
            </a:r>
            <a:r>
              <a:rPr lang="en-US" dirty="0" smtClean="0"/>
              <a:t>and I have shown that this is a self-contradictory belief given that </a:t>
            </a:r>
            <a:r>
              <a:rPr lang="en-US" i="1" dirty="0" smtClean="0"/>
              <a:t>all ideas </a:t>
            </a:r>
            <a:r>
              <a:rPr lang="en-US" dirty="0" smtClean="0"/>
              <a:t>must have their origins </a:t>
            </a:r>
            <a:r>
              <a:rPr lang="en-US" i="1" dirty="0" smtClean="0"/>
              <a:t>in perception, </a:t>
            </a:r>
            <a:r>
              <a:rPr lang="en-US" b="1" dirty="0" smtClean="0"/>
              <a:t>including both the idea of Existence and the idea of a World of Physical Bodies.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Objection: How is your World-as-Perceived any different from a vivid, ongoing and perfectly </a:t>
            </a:r>
            <a:r>
              <a:rPr lang="en-US" u="sng" dirty="0" smtClean="0"/>
              <a:t>consistent</a:t>
            </a:r>
            <a:r>
              <a:rPr lang="en-US" dirty="0" smtClean="0"/>
              <a:t> dream?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Reply from BB: I have shown that the World of Perception must be </a:t>
            </a:r>
            <a:r>
              <a:rPr lang="en-US" i="1" dirty="0" smtClean="0"/>
              <a:t>exactly as it is perceived, </a:t>
            </a:r>
            <a:r>
              <a:rPr lang="en-US" dirty="0" smtClean="0"/>
              <a:t>and your worry about a vivid, ongoing and perfectly consistent dream is only a problem on the assumption that a world that doesn’t exist </a:t>
            </a:r>
            <a:r>
              <a:rPr lang="en-US" i="1" dirty="0" smtClean="0"/>
              <a:t>independent the acts of perception of a perceiving, conscious mind, is </a:t>
            </a:r>
            <a:r>
              <a:rPr lang="en-US" b="1" i="1" dirty="0" smtClean="0"/>
              <a:t>not real. </a:t>
            </a:r>
            <a:r>
              <a:rPr lang="en-US" b="1" dirty="0" smtClean="0"/>
              <a:t>But I have already shown that this is founded on a contradiction!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7421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5240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The Virtues of SI</a:t>
            </a:r>
            <a:endParaRPr lang="en-US" alt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It offers a solution to the problem of Indirect Realism (IR: that the mind never has direct access to the world-as-perceived), which is the foundation of all skeptical idealisms.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Therefore, Berkeley’s SI actually is </a:t>
            </a:r>
            <a:r>
              <a:rPr lang="en-US" i="1" dirty="0" smtClean="0"/>
              <a:t>not </a:t>
            </a:r>
            <a:r>
              <a:rPr lang="en-US" dirty="0" smtClean="0"/>
              <a:t>a new form of skeptical idealism since the world as we perceived it </a:t>
            </a:r>
            <a:r>
              <a:rPr lang="en-US" i="1" dirty="0" smtClean="0"/>
              <a:t>is the world in fact</a:t>
            </a:r>
            <a:r>
              <a:rPr lang="en-US" dirty="0" smtClean="0"/>
              <a:t>.</a:t>
            </a:r>
            <a:r>
              <a:rPr lang="en-US" i="1" dirty="0"/>
              <a:t> 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short, BB’s solves the skeptical consequences of IR by establishing a Direct Realism that avoids skepticism altogether.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 what price?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Answer: the fantasy that the world is anything more than what is literally perceived.</a:t>
            </a:r>
          </a:p>
        </p:txBody>
      </p:sp>
    </p:spTree>
    <p:extLst>
      <p:ext uri="{BB962C8B-B14F-4D97-AF65-F5344CB8AC3E}">
        <p14:creationId xmlns:p14="http://schemas.microsoft.com/office/powerpoint/2010/main" val="2955602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609600" y="990600"/>
            <a:ext cx="7924800" cy="3886200"/>
          </a:xfrm>
        </p:spPr>
        <p:txBody>
          <a:bodyPr rtlCol="0">
            <a:normAutofit fontScale="85000" lnSpcReduction="10000"/>
          </a:bodyPr>
          <a:lstStyle/>
          <a:p>
            <a:pPr marL="457200" lvl="1" indent="0" fontAlgn="auto">
              <a:buNone/>
              <a:defRPr/>
            </a:pPr>
            <a:r>
              <a:rPr lang="en-US" altLang="en-US" sz="2200" b="1" dirty="0" smtClean="0">
                <a:solidFill>
                  <a:schemeClr val="tx1"/>
                </a:solidFill>
              </a:rPr>
              <a:t>Proof that Heat and Cold cannot exist independently (</a:t>
            </a:r>
            <a:r>
              <a:rPr lang="en-US" altLang="en-US" sz="2200" b="1" dirty="0" err="1" smtClean="0">
                <a:solidFill>
                  <a:schemeClr val="tx1"/>
                </a:solidFill>
              </a:rPr>
              <a:t>Dia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 II. #60-#63)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I</a:t>
            </a:r>
            <a:r>
              <a:rPr lang="en-US" dirty="0" smtClean="0"/>
              <a:t>magine </a:t>
            </a:r>
            <a:r>
              <a:rPr lang="en-US" dirty="0"/>
              <a:t>a hot hand and a cold hand going into the same, </a:t>
            </a:r>
            <a:r>
              <a:rPr lang="en-US" dirty="0" smtClean="0"/>
              <a:t>“indolent” (=tepid) </a:t>
            </a:r>
            <a:r>
              <a:rPr lang="en-US" dirty="0"/>
              <a:t>water.</a:t>
            </a:r>
            <a:endParaRPr lang="en-US" sz="1800" dirty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The </a:t>
            </a:r>
            <a:r>
              <a:rPr lang="en-US" dirty="0"/>
              <a:t>same water will feel warm to the cold hand, cool to the hot hand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No </a:t>
            </a:r>
            <a:r>
              <a:rPr lang="en-US" dirty="0"/>
              <a:t>thing can have two contradictory properties (hot/cold, warm/cool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I</a:t>
            </a:r>
            <a:r>
              <a:rPr lang="en-US" dirty="0" smtClean="0"/>
              <a:t>f ‘indolent’ </a:t>
            </a:r>
            <a:r>
              <a:rPr lang="en-US" dirty="0"/>
              <a:t>degrees of heat/cold are real properties of bodies, by (</a:t>
            </a:r>
            <a:r>
              <a:rPr lang="en-US" dirty="0" err="1"/>
              <a:t>i</a:t>
            </a:r>
            <a:r>
              <a:rPr lang="en-US" dirty="0"/>
              <a:t>) (ii) and (iii) they would seem to have contradictory real properties in the case of (</a:t>
            </a:r>
            <a:r>
              <a:rPr lang="en-US" dirty="0" err="1"/>
              <a:t>i</a:t>
            </a:r>
            <a:r>
              <a:rPr lang="en-US" dirty="0"/>
              <a:t>) &amp; (ii).</a:t>
            </a:r>
            <a:endParaRPr lang="en-US" sz="1800" dirty="0"/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B</a:t>
            </a:r>
            <a:r>
              <a:rPr lang="en-US" dirty="0" smtClean="0"/>
              <a:t>odies </a:t>
            </a:r>
            <a:r>
              <a:rPr lang="en-US" dirty="0"/>
              <a:t>must not have such properties; rather, they must be perceived to be properties, and cannot be in the bodies as perceived (given </a:t>
            </a:r>
            <a:r>
              <a:rPr lang="en-US" dirty="0" smtClean="0"/>
              <a:t>[ii</a:t>
            </a:r>
            <a:r>
              <a:rPr lang="en-US" dirty="0"/>
              <a:t>]</a:t>
            </a:r>
            <a:r>
              <a:rPr lang="en-US" dirty="0" smtClean="0"/>
              <a:t>)</a:t>
            </a:r>
            <a:endParaRPr lang="en-US" sz="18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609600" y="990600"/>
            <a:ext cx="7924800" cy="3886200"/>
          </a:xfrm>
        </p:spPr>
        <p:txBody>
          <a:bodyPr rtlCol="0">
            <a:normAutofit fontScale="92500"/>
          </a:bodyPr>
          <a:lstStyle/>
          <a:p>
            <a:pPr marL="457200" lvl="1" indent="0" fontAlgn="auto">
              <a:buNone/>
              <a:defRPr/>
            </a:pPr>
            <a:r>
              <a:rPr lang="en-US" altLang="en-US" sz="2200" b="1" dirty="0" err="1" smtClean="0">
                <a:solidFill>
                  <a:schemeClr val="tx1"/>
                </a:solidFill>
              </a:rPr>
              <a:t>Philonous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’ Argument against Heat as a Property of Material Substance (</a:t>
            </a:r>
            <a:r>
              <a:rPr lang="en-US" altLang="en-US" sz="2200" b="1" dirty="0" err="1" smtClean="0">
                <a:solidFill>
                  <a:schemeClr val="tx1"/>
                </a:solidFill>
              </a:rPr>
              <a:t>Dia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 II. #38-#43)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Heat </a:t>
            </a:r>
            <a:r>
              <a:rPr lang="en-US" dirty="0"/>
              <a:t>and pain are the same, simple sensation, thus the same property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Material </a:t>
            </a:r>
            <a:r>
              <a:rPr lang="en-US" dirty="0"/>
              <a:t>substance is sense-less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Anything </a:t>
            </a:r>
            <a:r>
              <a:rPr lang="en-US" dirty="0"/>
              <a:t>which is unperceiving/sense-less is incapable of having the property of pain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Material </a:t>
            </a:r>
            <a:r>
              <a:rPr lang="en-US" dirty="0"/>
              <a:t>substance cannot have the property of pain (by ii &amp; iii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M</a:t>
            </a:r>
            <a:r>
              <a:rPr lang="en-US" dirty="0" smtClean="0"/>
              <a:t>aterial </a:t>
            </a:r>
            <a:r>
              <a:rPr lang="en-US" dirty="0"/>
              <a:t>substance cannot have the property of heat (by </a:t>
            </a:r>
            <a:r>
              <a:rPr lang="en-US" dirty="0" err="1"/>
              <a:t>i</a:t>
            </a:r>
            <a:r>
              <a:rPr lang="en-US" dirty="0"/>
              <a:t> &amp; iv)</a:t>
            </a:r>
          </a:p>
        </p:txBody>
      </p:sp>
    </p:spTree>
    <p:extLst>
      <p:ext uri="{BB962C8B-B14F-4D97-AF65-F5344CB8AC3E}">
        <p14:creationId xmlns:p14="http://schemas.microsoft.com/office/powerpoint/2010/main" val="39344228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609600" y="990600"/>
            <a:ext cx="7924800" cy="4953000"/>
          </a:xfrm>
        </p:spPr>
        <p:txBody>
          <a:bodyPr rtlCol="0">
            <a:normAutofit fontScale="85000" lnSpcReduction="20000"/>
          </a:bodyPr>
          <a:lstStyle/>
          <a:p>
            <a:pPr marL="457200" lvl="1" indent="0" algn="ctr" fontAlgn="auto">
              <a:lnSpc>
                <a:spcPct val="110000"/>
              </a:lnSpc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Problems with </a:t>
            </a:r>
            <a:r>
              <a:rPr lang="en-US" altLang="en-US" sz="2400" b="1" dirty="0" err="1" smtClean="0">
                <a:solidFill>
                  <a:schemeClr val="tx1"/>
                </a:solidFill>
              </a:rPr>
              <a:t>Philonous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’ Argument against Heat</a:t>
            </a:r>
          </a:p>
          <a:p>
            <a:pPr marL="457200" lvl="1" indent="0" algn="ctr" fontAlgn="auto">
              <a:lnSpc>
                <a:spcPct val="110000"/>
              </a:lnSpc>
              <a:buNone/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as a Property of Material Substance</a:t>
            </a:r>
          </a:p>
          <a:p>
            <a:pPr marL="0" indent="0">
              <a:buNone/>
            </a:pPr>
            <a:r>
              <a:rPr lang="en-US" dirty="0" smtClean="0"/>
              <a:t>Premise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is dubious.  We can distinguish heat from pain, and therefore it is not true that there is a </a:t>
            </a:r>
            <a:r>
              <a:rPr lang="en-US" u="sng" dirty="0"/>
              <a:t>simple, uncompounded idea</a:t>
            </a:r>
            <a:r>
              <a:rPr lang="en-US" dirty="0"/>
              <a:t> that contains both. Immediate sensations which have simultaneous properties are not, therefore, uncompounded sensations.</a:t>
            </a:r>
          </a:p>
          <a:p>
            <a:pPr marL="0" indent="0" algn="ctr">
              <a:buNone/>
            </a:pPr>
            <a:r>
              <a:rPr lang="en-US" b="1" dirty="0"/>
              <a:t> </a:t>
            </a:r>
            <a:r>
              <a:rPr lang="en-US" b="1" dirty="0" smtClean="0"/>
              <a:t>Phil's reply</a:t>
            </a:r>
            <a:r>
              <a:rPr lang="en-US" b="1" dirty="0"/>
              <a:t>(</a:t>
            </a:r>
            <a:r>
              <a:rPr lang="en-US" b="1" dirty="0" err="1"/>
              <a:t>Dia</a:t>
            </a:r>
            <a:r>
              <a:rPr lang="en-US" b="1" dirty="0"/>
              <a:t> II, #44-45</a:t>
            </a:r>
            <a:r>
              <a:rPr lang="en-US" b="1" dirty="0" smtClean="0"/>
              <a:t>)</a:t>
            </a:r>
            <a:endParaRPr lang="en-US" b="1" dirty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If </a:t>
            </a:r>
            <a:r>
              <a:rPr lang="en-US" dirty="0"/>
              <a:t>two ideas are distinct, you should be able to abstract each from its instances.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We </a:t>
            </a:r>
            <a:r>
              <a:rPr lang="en-US" dirty="0"/>
              <a:t>cannot abstract pain or pleasure from the particular sensations of heat, cold, taste, smell,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Therefore</a:t>
            </a:r>
            <a:r>
              <a:rPr lang="en-US" dirty="0"/>
              <a:t>, pain/pleasure are just elements of what is hot, cold, etc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This is an implicit appeal to the same problem that Berkeley identifies as the mistake in abstracting qualities that can be distinguished </a:t>
            </a:r>
            <a:r>
              <a:rPr lang="en-US" b="1" i="1" dirty="0" smtClean="0"/>
              <a:t>in thought </a:t>
            </a:r>
            <a:r>
              <a:rPr lang="en-US" b="1" dirty="0" smtClean="0"/>
              <a:t>but which came together </a:t>
            </a:r>
            <a:r>
              <a:rPr lang="en-US" b="1" i="1" dirty="0" smtClean="0"/>
              <a:t>in perception.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62591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609600" y="990600"/>
            <a:ext cx="7924800" cy="3886200"/>
          </a:xfrm>
        </p:spPr>
        <p:txBody>
          <a:bodyPr rtlCol="0">
            <a:normAutofit fontScale="92500" lnSpcReduction="10000"/>
          </a:bodyPr>
          <a:lstStyle/>
          <a:p>
            <a:pPr marL="457200" lvl="1" indent="0" fontAlgn="auto">
              <a:buNone/>
              <a:defRPr/>
            </a:pPr>
            <a:r>
              <a:rPr lang="en-US" altLang="en-US" sz="2200" b="1" dirty="0" err="1" smtClean="0">
                <a:solidFill>
                  <a:schemeClr val="tx1"/>
                </a:solidFill>
              </a:rPr>
              <a:t>Philonous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’ New Argument that Sensible Properties cannot be in the Object of Perception (</a:t>
            </a:r>
            <a:r>
              <a:rPr lang="en-US" altLang="en-US" sz="2200" b="1" dirty="0" err="1" smtClean="0">
                <a:solidFill>
                  <a:schemeClr val="tx1"/>
                </a:solidFill>
              </a:rPr>
              <a:t>Dia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 II. #65-#67)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P</a:t>
            </a:r>
            <a:r>
              <a:rPr lang="en-US" dirty="0" smtClean="0"/>
              <a:t>in </a:t>
            </a:r>
            <a:r>
              <a:rPr lang="en-US" dirty="0"/>
              <a:t>prick is a sensation caused by a pin rending the flesh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don't attribute the sensation to the pin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L</a:t>
            </a:r>
            <a:r>
              <a:rPr lang="en-US" dirty="0" smtClean="0"/>
              <a:t>ike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), a heat burn on the same finger is a sensation caused by touching the burning coal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When </a:t>
            </a:r>
            <a:r>
              <a:rPr lang="en-US" dirty="0"/>
              <a:t>two cases are alike, we should make the same judgments about them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If </a:t>
            </a:r>
            <a:r>
              <a:rPr lang="en-US" dirty="0"/>
              <a:t>(ii), then by (iv) we should not attribute (judge) the sensation of </a:t>
            </a:r>
            <a:r>
              <a:rPr lang="en-US" dirty="0" smtClean="0"/>
              <a:t>heat (to </a:t>
            </a:r>
            <a:r>
              <a:rPr lang="en-US" dirty="0"/>
              <a:t>be in the) to the coal.</a:t>
            </a:r>
          </a:p>
        </p:txBody>
      </p:sp>
    </p:spTree>
    <p:extLst>
      <p:ext uri="{BB962C8B-B14F-4D97-AF65-F5344CB8AC3E}">
        <p14:creationId xmlns:p14="http://schemas.microsoft.com/office/powerpoint/2010/main" val="168579647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609600" y="990600"/>
            <a:ext cx="7924800" cy="3886200"/>
          </a:xfrm>
        </p:spPr>
        <p:txBody>
          <a:bodyPr rtlCol="0">
            <a:normAutofit/>
          </a:bodyPr>
          <a:lstStyle/>
          <a:p>
            <a:pPr marL="457200" lvl="1" indent="0" fontAlgn="auto">
              <a:buNone/>
              <a:defRPr/>
            </a:pPr>
            <a:r>
              <a:rPr lang="en-US" altLang="en-US" sz="2200" b="1" dirty="0" err="1" smtClean="0">
                <a:solidFill>
                  <a:schemeClr val="tx1"/>
                </a:solidFill>
              </a:rPr>
              <a:t>Philonous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’ </a:t>
            </a:r>
            <a:r>
              <a:rPr lang="en-US" altLang="en-US" sz="2200" b="1" dirty="0" err="1" smtClean="0">
                <a:solidFill>
                  <a:schemeClr val="tx1"/>
                </a:solidFill>
              </a:rPr>
              <a:t>Reductio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 Argument proving Sound is not a Motion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Sound </a:t>
            </a:r>
            <a:r>
              <a:rPr lang="en-US" dirty="0"/>
              <a:t>is a motion </a:t>
            </a:r>
            <a:r>
              <a:rPr lang="en-US" dirty="0" smtClean="0"/>
              <a:t>(</a:t>
            </a:r>
            <a:r>
              <a:rPr lang="en-US" dirty="0" err="1" smtClean="0"/>
              <a:t>Hylas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Motion </a:t>
            </a:r>
            <a:r>
              <a:rPr lang="en-US" dirty="0"/>
              <a:t>is a property detectible through sight and touch, not hearing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Therefore</a:t>
            </a:r>
            <a:r>
              <a:rPr lang="en-US" dirty="0"/>
              <a:t>, sound is a </a:t>
            </a:r>
            <a:r>
              <a:rPr lang="en-US" dirty="0" err="1"/>
              <a:t>a</a:t>
            </a:r>
            <a:r>
              <a:rPr lang="en-US" dirty="0"/>
              <a:t> property detectible through sight and touch, not hearing (and this is Absurd)</a:t>
            </a:r>
          </a:p>
        </p:txBody>
      </p:sp>
    </p:spTree>
    <p:extLst>
      <p:ext uri="{BB962C8B-B14F-4D97-AF65-F5344CB8AC3E}">
        <p14:creationId xmlns:p14="http://schemas.microsoft.com/office/powerpoint/2010/main" val="214262053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609600" y="990600"/>
            <a:ext cx="7924800" cy="3886200"/>
          </a:xfrm>
        </p:spPr>
        <p:txBody>
          <a:bodyPr rtlCol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Phil's </a:t>
            </a:r>
            <a:r>
              <a:rPr lang="en-US" b="1" dirty="0" smtClean="0"/>
              <a:t>Argument </a:t>
            </a:r>
            <a:r>
              <a:rPr lang="en-US" b="1" dirty="0"/>
              <a:t>against the </a:t>
            </a:r>
            <a:r>
              <a:rPr lang="en-US" b="1" dirty="0" smtClean="0"/>
              <a:t>Reality </a:t>
            </a:r>
            <a:r>
              <a:rPr lang="en-US" b="1" dirty="0"/>
              <a:t>of </a:t>
            </a:r>
            <a:r>
              <a:rPr lang="en-US" b="1" dirty="0" smtClean="0"/>
              <a:t>Extension </a:t>
            </a:r>
            <a:r>
              <a:rPr lang="en-US" b="1" dirty="0"/>
              <a:t>and </a:t>
            </a:r>
            <a:r>
              <a:rPr lang="en-US" b="1" dirty="0" smtClean="0"/>
              <a:t>Figure:</a:t>
            </a:r>
          </a:p>
          <a:p>
            <a:pPr marL="0" indent="0" algn="ctr">
              <a:buNone/>
            </a:pPr>
            <a:r>
              <a:rPr lang="en-US" b="1" dirty="0" smtClean="0"/>
              <a:t>The “Animals</a:t>
            </a:r>
            <a:r>
              <a:rPr lang="en-US" sz="1800" b="1" dirty="0" smtClean="0"/>
              <a:t> </a:t>
            </a:r>
            <a:r>
              <a:rPr lang="en-US" b="1" dirty="0" smtClean="0"/>
              <a:t>Argument”</a:t>
            </a:r>
            <a:endParaRPr lang="en-US" sz="1800" b="1" dirty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No </a:t>
            </a:r>
            <a:r>
              <a:rPr lang="en-US" dirty="0"/>
              <a:t>real property of any object can be changed w/out change in the object itself</a:t>
            </a:r>
            <a:endParaRPr lang="en-US" sz="1800" dirty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All </a:t>
            </a:r>
            <a:r>
              <a:rPr lang="en-US" dirty="0"/>
              <a:t>properties are only as detectible only through immediate sense</a:t>
            </a:r>
            <a:endParaRPr lang="en-US" sz="1800" dirty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What </a:t>
            </a:r>
            <a:r>
              <a:rPr lang="en-US" dirty="0"/>
              <a:t>to one eye is little, smooth, round, to another is great, uneven, and angular</a:t>
            </a:r>
            <a:endParaRPr lang="en-US" sz="1800" dirty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Such </a:t>
            </a:r>
            <a:r>
              <a:rPr lang="en-US" dirty="0"/>
              <a:t>an object as in (iii) cannot exist [</a:t>
            </a:r>
            <a:r>
              <a:rPr lang="en-US" dirty="0" smtClean="0"/>
              <a:t>by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 smtClean="0"/>
              <a:t>)]</a:t>
            </a:r>
            <a:endParaRPr lang="en-US" sz="1800" dirty="0"/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The </a:t>
            </a:r>
            <a:r>
              <a:rPr lang="en-US" dirty="0"/>
              <a:t>properties mentioned in (iii) are not real properties of material substances.</a:t>
            </a: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“Be </a:t>
            </a:r>
            <a:r>
              <a:rPr lang="en-US" dirty="0"/>
              <a:t>the sensible quality what it will--figure or sound or color--it seems alike impossible it should subsist in that which does not perceive it</a:t>
            </a:r>
            <a:r>
              <a:rPr lang="en-US" dirty="0" smtClean="0"/>
              <a:t>.” [</a:t>
            </a:r>
            <a:r>
              <a:rPr lang="en-US" dirty="0" err="1" smtClean="0"/>
              <a:t>Dia</a:t>
            </a:r>
            <a:r>
              <a:rPr lang="en-US" dirty="0" smtClean="0"/>
              <a:t> I. #135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5621102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609600" y="990600"/>
            <a:ext cx="7924800" cy="4953000"/>
          </a:xfrm>
        </p:spPr>
        <p:txBody>
          <a:bodyPr rtlCol="0">
            <a:normAutofit fontScale="92500" lnSpcReduction="20000"/>
          </a:bodyPr>
          <a:lstStyle/>
          <a:p>
            <a:pPr marL="457200" lvl="1" indent="0" fontAlgn="auto">
              <a:buNone/>
              <a:defRPr/>
            </a:pPr>
            <a:r>
              <a:rPr lang="en-US" altLang="en-US" sz="2200" b="1" dirty="0" err="1" smtClean="0">
                <a:solidFill>
                  <a:schemeClr val="tx1"/>
                </a:solidFill>
              </a:rPr>
              <a:t>Philonous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’ Argument against Reality of Motion in Material Substance (Dia. II, #137-#140)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Motion </a:t>
            </a:r>
            <a:r>
              <a:rPr lang="en-US" dirty="0"/>
              <a:t>is = time x space "described" by a body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Time </a:t>
            </a:r>
            <a:r>
              <a:rPr lang="en-US" dirty="0"/>
              <a:t>measurement depends on the succession of ideas in the mind (we measure it by the temporal passage detected as 'in between' the immediate impressions of the mind)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Each </a:t>
            </a:r>
            <a:r>
              <a:rPr lang="en-US" dirty="0"/>
              <a:t>mind can have a different clocking speed (analogy to </a:t>
            </a:r>
            <a:r>
              <a:rPr lang="en-US" dirty="0" err="1"/>
              <a:t>Mhz</a:t>
            </a:r>
            <a:r>
              <a:rPr lang="en-US" dirty="0"/>
              <a:t> for computers)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Detected </a:t>
            </a:r>
            <a:r>
              <a:rPr lang="en-US" dirty="0"/>
              <a:t>motions will be fast or slow depending on your mind's clocking speed.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Detected </a:t>
            </a:r>
            <a:r>
              <a:rPr lang="en-US" dirty="0"/>
              <a:t>motions cannot, therefore, be properties in the objects themselves.</a:t>
            </a:r>
          </a:p>
          <a:p>
            <a:pPr marL="0" indent="0">
              <a:buNone/>
            </a:pPr>
            <a:r>
              <a:rPr lang="en-US" b="1" dirty="0"/>
              <a:t>Arguments against the other primary qualities are unnecessary, </a:t>
            </a:r>
            <a:r>
              <a:rPr lang="en-US" b="1" dirty="0" smtClean="0"/>
              <a:t>once </a:t>
            </a:r>
            <a:r>
              <a:rPr lang="en-US" b="1" dirty="0"/>
              <a:t>extension is </a:t>
            </a:r>
            <a:r>
              <a:rPr lang="en-US" b="1" dirty="0" smtClean="0"/>
              <a:t>lost (since </a:t>
            </a:r>
            <a:r>
              <a:rPr lang="en-US" b="1" dirty="0"/>
              <a:t>all other primary qualities presuppose it).</a:t>
            </a:r>
          </a:p>
        </p:txBody>
      </p:sp>
    </p:spTree>
    <p:extLst>
      <p:ext uri="{BB962C8B-B14F-4D97-AF65-F5344CB8AC3E}">
        <p14:creationId xmlns:p14="http://schemas.microsoft.com/office/powerpoint/2010/main" val="168079017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5240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Remaining Problems for </a:t>
            </a:r>
            <a:r>
              <a:rPr lang="en-US" altLang="en-US" sz="3200" b="1" u="sng" dirty="0" err="1" smtClean="0">
                <a:solidFill>
                  <a:schemeClr val="tx1"/>
                </a:solidFill>
              </a:rPr>
              <a:t>Esse</a:t>
            </a:r>
            <a:r>
              <a:rPr lang="en-US" altLang="en-US" sz="3200" b="1" u="sng" dirty="0" smtClean="0">
                <a:solidFill>
                  <a:schemeClr val="tx1"/>
                </a:solidFill>
              </a:rPr>
              <a:t> is </a:t>
            </a:r>
            <a:r>
              <a:rPr lang="en-US" altLang="en-US" sz="3200" b="1" u="sng" dirty="0" err="1" smtClean="0">
                <a:solidFill>
                  <a:schemeClr val="tx1"/>
                </a:solidFill>
              </a:rPr>
              <a:t>Percipi</a:t>
            </a:r>
            <a:endParaRPr lang="en-US" alt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cepticism</a:t>
            </a:r>
            <a:r>
              <a:rPr lang="en-US" dirty="0" smtClean="0"/>
              <a:t> [Dia. III, #4-#10]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Cannot </a:t>
            </a:r>
            <a:r>
              <a:rPr lang="en-US" dirty="0"/>
              <a:t>have idea of god, therefore cannot appeal to god to solve other </a:t>
            </a:r>
            <a:r>
              <a:rPr lang="en-US" dirty="0" smtClean="0"/>
              <a:t>problems (</a:t>
            </a:r>
            <a:r>
              <a:rPr lang="en-US" dirty="0" err="1" smtClean="0"/>
              <a:t>Philonous</a:t>
            </a:r>
            <a:r>
              <a:rPr lang="en-US" dirty="0" smtClean="0"/>
              <a:t>’ reply in Dia. III, #17: “…the notion I have of God is </a:t>
            </a:r>
            <a:r>
              <a:rPr lang="en-US" dirty="0" err="1" smtClean="0"/>
              <a:t>obtaind</a:t>
            </a:r>
            <a:r>
              <a:rPr lang="en-US" dirty="0" smtClean="0"/>
              <a:t> by reflecting on my own soul, heightening its powers, and removing its imperfections. I have, therefore, though not an inactive idea, yet in </a:t>
            </a:r>
            <a:r>
              <a:rPr lang="en-US" i="1" dirty="0" smtClean="0"/>
              <a:t>myself </a:t>
            </a:r>
            <a:r>
              <a:rPr lang="en-US" dirty="0" smtClean="0"/>
              <a:t>some sort of an active thinking image of the Deity….though I perceive Him not by sense, yet I have a </a:t>
            </a:r>
            <a:r>
              <a:rPr lang="en-US" dirty="0" smtClean="0"/>
              <a:t>notion </a:t>
            </a:r>
            <a:r>
              <a:rPr lang="en-US" dirty="0" smtClean="0"/>
              <a:t>of Him, … by reflection and reasoning.” JP: Does this violate the very basis for the critique of abstraction?)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Isn't </a:t>
            </a:r>
            <a:r>
              <a:rPr lang="en-US" dirty="0"/>
              <a:t>the "self" as unreal as matter, being made up merely of impressions which only exist as objects of perception, not as </a:t>
            </a:r>
            <a:r>
              <a:rPr lang="en-US" dirty="0" smtClean="0"/>
              <a:t>an underlying </a:t>
            </a:r>
            <a:r>
              <a:rPr lang="en-US" dirty="0"/>
              <a:t>substratum</a:t>
            </a:r>
            <a:r>
              <a:rPr lang="en-US" dirty="0" smtClean="0"/>
              <a:t>? (#17 [</a:t>
            </a:r>
            <a:r>
              <a:rPr lang="en-US" dirty="0" err="1" smtClean="0"/>
              <a:t>Hylas</a:t>
            </a:r>
            <a:r>
              <a:rPr lang="en-US" dirty="0" smtClean="0"/>
              <a:t>]-#18 [</a:t>
            </a:r>
            <a:r>
              <a:rPr lang="en-US" dirty="0" err="1" smtClean="0"/>
              <a:t>Philonous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26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1111</TotalTime>
  <Words>1286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 3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Remaining Problems for Esse is Percipi</vt:lpstr>
      <vt:lpstr>Remaining Problems for Esse is Percipi (cont’d)</vt:lpstr>
      <vt:lpstr>Final Thoughts on Berkeleyan Subjective Idealism (SI)</vt:lpstr>
      <vt:lpstr>The Virtues of 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Arguments</dc:title>
  <dc:creator>Jason Potter</dc:creator>
  <cp:lastModifiedBy>Jason Potter</cp:lastModifiedBy>
  <cp:revision>124</cp:revision>
  <dcterms:created xsi:type="dcterms:W3CDTF">2003-01-13T19:40:22Z</dcterms:created>
  <dcterms:modified xsi:type="dcterms:W3CDTF">2024-04-11T21:08:27Z</dcterms:modified>
</cp:coreProperties>
</file>